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8"/>
  </p:notesMasterIdLst>
  <p:sldIdLst>
    <p:sldId id="276" r:id="rId2"/>
    <p:sldId id="256" r:id="rId3"/>
    <p:sldId id="278" r:id="rId4"/>
    <p:sldId id="294" r:id="rId5"/>
    <p:sldId id="286" r:id="rId6"/>
    <p:sldId id="295" r:id="rId7"/>
    <p:sldId id="296" r:id="rId8"/>
    <p:sldId id="288" r:id="rId9"/>
    <p:sldId id="297" r:id="rId10"/>
    <p:sldId id="298" r:id="rId11"/>
    <p:sldId id="299" r:id="rId12"/>
    <p:sldId id="300" r:id="rId13"/>
    <p:sldId id="302" r:id="rId14"/>
    <p:sldId id="303" r:id="rId15"/>
    <p:sldId id="301" r:id="rId16"/>
    <p:sldId id="304" r:id="rId17"/>
    <p:sldId id="306" r:id="rId18"/>
    <p:sldId id="308" r:id="rId19"/>
    <p:sldId id="309" r:id="rId20"/>
    <p:sldId id="310" r:id="rId21"/>
    <p:sldId id="311" r:id="rId22"/>
    <p:sldId id="292" r:id="rId23"/>
    <p:sldId id="313" r:id="rId24"/>
    <p:sldId id="312" r:id="rId25"/>
    <p:sldId id="271" r:id="rId26"/>
    <p:sldId id="30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DCF1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03" autoAdjust="0"/>
    <p:restoredTop sz="89894" autoAdjust="0"/>
  </p:normalViewPr>
  <p:slideViewPr>
    <p:cSldViewPr snapToGrid="0">
      <p:cViewPr varScale="1">
        <p:scale>
          <a:sx n="102" d="100"/>
          <a:sy n="102" d="100"/>
        </p:scale>
        <p:origin x="14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png>
</file>

<file path=ppt/media/image19.svg>
</file>

<file path=ppt/media/image2.gif>
</file>

<file path=ppt/media/image20.png>
</file>

<file path=ppt/media/image21.svg>
</file>

<file path=ppt/media/image22.png>
</file>

<file path=ppt/media/image23.svg>
</file>

<file path=ppt/media/image24.jpeg>
</file>

<file path=ppt/media/image25.png>
</file>

<file path=ppt/media/image26.jpeg>
</file>

<file path=ppt/media/image27.gif>
</file>

<file path=ppt/media/image28.png>
</file>

<file path=ppt/media/image3.png>
</file>

<file path=ppt/media/image4.sv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D2B39-67B6-4A03-BCCA-A04236C58E5D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26BF9-5EC4-4916-8D40-A7C200F6711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865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Check that everyone has installed </a:t>
            </a:r>
            <a:r>
              <a:rPr lang="en-IE" dirty="0" err="1"/>
              <a:t>Plots.jl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0315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73280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91557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9898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01147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10432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0358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Once created, Tuples can’t be changed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23256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03539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The first example could just as easily been subjects in an experiment.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1016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sz="1200" dirty="0">
                <a:solidFill>
                  <a:srgbClr val="FFFF00"/>
                </a:solidFill>
                <a:latin typeface="Consolas" panose="020B0609020204030204" pitchFamily="49" charset="0"/>
              </a:rPr>
              <a:t>We will compare the GR and </a:t>
            </a:r>
            <a:r>
              <a:rPr lang="en-IE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Plotly</a:t>
            </a:r>
            <a:r>
              <a:rPr lang="en-IE" sz="1200" dirty="0">
                <a:solidFill>
                  <a:srgbClr val="FFFF00"/>
                </a:solidFill>
                <a:latin typeface="Consolas" panose="020B0609020204030204" pitchFamily="49" charset="0"/>
              </a:rPr>
              <a:t> backends, both installed alongside </a:t>
            </a:r>
            <a:r>
              <a:rPr lang="en-IE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endParaRPr lang="en-IE" sz="1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19580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52824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04205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86228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There is more to objects, which we will cover in later lectures.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17826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83609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24946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0495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845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8179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0537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32960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2DA47-B91C-43BB-BE62-744089A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C6505-CF68-4C02-835F-D659867E2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F44D-0A4B-4B69-8BB8-68DD90B5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2956-070F-4893-B31C-EBA7F41C1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0CF3F-7E9E-4F21-8718-026655A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657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D94E2-4869-4601-9B82-A6D542D3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666C3-D9B4-410E-A597-37711D2C2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EC26-BCD0-4110-BB08-57ED413FD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60C4B-73CF-4312-BEA5-23C79EF08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F97D-6CEB-4C3F-B62B-F1B46743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475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1905E-C5F3-45C6-9C1F-3F1AC494C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E62CB-226C-46AA-8D53-A1E25295B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4850-D79E-40FD-9CBC-653EA4ADE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F4CE-A4FC-4FD9-9AAF-5EC96A64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E94C1-04EA-4306-929D-598AE0F75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148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6EB0-B45E-4AB7-8B75-D4B95B4D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0784C-5626-4365-AA74-EB17179B8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F3B9-5430-4E8A-9818-19C69DA9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FE939-ECB4-4549-BFD2-6DA990B5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804A2-EF12-4BD4-915B-5D23F092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02621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9E730-BA99-4D2F-86BE-BBF98CFB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888A0-CEFB-4B11-88BD-95EACA92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1F4A-B7E3-4304-8585-7D4747C7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8C28-EE03-44F4-9F68-A95489E3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5CFEC-2B30-4139-852E-6E58A2CD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932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00F7-1BEF-44CE-90F0-A6FC6639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9B19A-A6B9-4C6D-931B-3BA29E38B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9C13C-0D22-4776-B90D-DAE8AE722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4B518-0286-4F45-A981-D98EA99A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9419A-D281-4893-B7E1-1F89F8B7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0C34D-C317-4AE3-9ADF-3E4DBA2F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369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2BA2-0B5D-458D-AB96-4E392CCD0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4CB6E-F52E-43FC-BB2D-BEAD367F9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4A47A-5E29-406E-B226-32F7E9F81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A2080E-47A9-4BD4-9A30-1AA02B25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17C72-8415-4206-B3A6-071286BD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004F0-8E13-4CE6-8A7D-DCE20DAE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612E3-174B-42A8-BF19-167C5E5F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C0C87-42FA-4D47-A672-BD876B243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670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226-4FFB-47D0-AD63-95743579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EB5F0-FB31-4160-8513-4FCAAB0AC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A787A-E120-493F-905A-0CAF412D5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54F6E-C30E-4EBC-9AE8-26178086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320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AC81CE-64DD-4D2A-9399-44DFDB63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7F9A-8067-4AE2-8A31-AB479FC8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C45D0-FA28-43AF-B81E-2BF8FB33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9123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C52B1-89B1-46BA-A8DD-CF892B76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9DBBA-9B86-48CA-BF74-D67EE7C99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578D0-8D29-4208-9418-CBDF84E1D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1E558-98E8-4344-A67A-ACD09335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D5F31-DFB1-4645-B797-6AF12030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7677A-3156-4402-8C1A-B151C588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66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33E4F-256D-4895-8F3F-A137B294C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6B717-1F5B-431C-A17B-0B73FAF0C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890E1-BEAA-4FE0-870B-86A24447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B587D-3E36-48AC-AEB2-258C8514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5881-E7D7-4EE0-AEFE-66B33DB16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419BF-176C-4B06-BC4F-BAD9DFC2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8685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46DA9-ECF0-411E-8B2B-26BF8608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0C6C7-B1A3-4694-BF2E-01F8A0D9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1D6A-314F-4887-AC6A-C763E1E1B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5BE6F-B0BC-42FF-AE41-700E7D495DC8}" type="datetimeFigureOut">
              <a:rPr lang="en-IE" smtClean="0"/>
              <a:t>07/03/2022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2BC9-CE14-4ED3-9662-66922AF7A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00393-55AF-4842-A7E3-03688960D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506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julialang.org/en/v1/manual/modul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books.org/wiki/Introducing_Julia/Modules_and_packag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3056348" y="0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E0E1AFB-2491-42E4-8642-D3CC3866853A}"/>
              </a:ext>
            </a:extLst>
          </p:cNvPr>
          <p:cNvSpPr txBox="1"/>
          <p:nvPr/>
        </p:nvSpPr>
        <p:spPr>
          <a:xfrm>
            <a:off x="2286000" y="6406279"/>
            <a:ext cx="733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rgbClr val="00FF00"/>
                </a:solidFill>
              </a:rPr>
              <a:t>© Copyright Matthew Flood, 2022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C9C296F8-16F2-4C52-AA15-AF7CBB1107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232" y="3879130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90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-4152" y="686126"/>
            <a:ext cx="12013899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most cases, you will be using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floating point numbers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These represent </a:t>
            </a:r>
            <a:r>
              <a:rPr lang="en-IE" sz="1600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rational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numbers, both + and - .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sit above integers in the hierarchy, 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operations using </a:t>
            </a:r>
            <a:r>
              <a:rPr lang="en-IE" sz="1600" b="1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will return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automatic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ype promotion)</a:t>
            </a:r>
          </a:p>
          <a:p>
            <a:pPr>
              <a:lnSpc>
                <a:spcPct val="150000"/>
              </a:lnSpc>
            </a:pPr>
            <a:endParaRPr lang="en-IE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x = 3 * 8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is an Int</a:t>
            </a:r>
          </a:p>
          <a:p>
            <a:pPr>
              <a:lnSpc>
                <a:spcPct val="150000"/>
              </a:lnSpc>
            </a:pP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3.242 * 8.235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is a Float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 = x * y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 is a </a:t>
            </a:r>
            <a:r>
              <a:rPr lang="en-IE" sz="16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endParaRPr lang="en-IE" sz="1600" b="1" i="1" u="sng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sz="1600" b="1" i="1" u="sng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Because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need more bits to represent numbers (most often 64 bits, called double-point precision), calculations using floats can be demanding of your computer hardware. Therefore, when possible use number types with lower precision to save time and computing resources. 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you are working with integers, use the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type. If you only care about accuracy up to 6 decimal points, then </a:t>
            </a:r>
            <a:r>
              <a:rPr lang="en-IE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maybe*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Float32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However, as scientists we will require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Float64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precision 99% of the time.</a:t>
            </a:r>
            <a:endParaRPr lang="en-IE" sz="1600" b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5252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A15D8-73A7-4DFD-9D40-51FE4B3AF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339" y="686126"/>
            <a:ext cx="4709408" cy="256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13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76C06B1-9A6B-4060-A845-3443CCB5E0E8}"/>
              </a:ext>
            </a:extLst>
          </p:cNvPr>
          <p:cNvSpPr txBox="1"/>
          <p:nvPr/>
        </p:nvSpPr>
        <p:spPr>
          <a:xfrm>
            <a:off x="3361007" y="138602"/>
            <a:ext cx="8628974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Unless specified, numbers on each level assume the type that represents the </a:t>
            </a: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largest possible range of numbers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i.e.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Float64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before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Float32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before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Int8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 . 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0" y="237774"/>
            <a:ext cx="32050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65088" y="1693821"/>
            <a:ext cx="1186182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 number types are subsets of the types in preceding levels. So,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Int128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Int32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both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integers, and therefore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are also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numbers.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1419629" y="2787377"/>
            <a:ext cx="9509032" cy="383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862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132624" y="165430"/>
            <a:ext cx="2601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2734422" y="83787"/>
            <a:ext cx="9324954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 can be </a:t>
            </a: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promoted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the hierarchy (type promotion), but </a:t>
            </a:r>
            <a:r>
              <a:rPr lang="en-IE" sz="20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demoted as that results in loss of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precision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(accuracy) leading to errors, i.e. 3.556 (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cannot be demoted to an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that would change its value to 3.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1168235" y="2965574"/>
            <a:ext cx="9347583" cy="37677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2B6B01-FAD3-4C41-851B-B6C237F29432}"/>
              </a:ext>
            </a:extLst>
          </p:cNvPr>
          <p:cNvSpPr txBox="1"/>
          <p:nvPr/>
        </p:nvSpPr>
        <p:spPr>
          <a:xfrm>
            <a:off x="198613" y="1948974"/>
            <a:ext cx="11776572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However, a whole number represented as a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(e.g. 76.000000…) can be converted to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this does not cause information loss due to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truncation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881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72827" y="5857727"/>
            <a:ext cx="1177093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 is important to recognise ASCII vs. non-ASCII, as non-ASCII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be misinterpreted by your computer, leading to bugs and errors that are very difficult to understand…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D964C-3D79-4475-BAC3-F5C0228E9A44}"/>
              </a:ext>
            </a:extLst>
          </p:cNvPr>
          <p:cNvSpPr txBox="1"/>
          <p:nvPr/>
        </p:nvSpPr>
        <p:spPr>
          <a:xfrm>
            <a:off x="4384028" y="200054"/>
            <a:ext cx="771998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dealing with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there are two important types, characters </a:t>
            </a: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strings of characters (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BB1998-B33A-4485-A5F5-F27E949EAC21}"/>
              </a:ext>
            </a:extLst>
          </p:cNvPr>
          <p:cNvSpPr txBox="1"/>
          <p:nvPr/>
        </p:nvSpPr>
        <p:spPr>
          <a:xfrm>
            <a:off x="273375" y="1196270"/>
            <a:ext cx="11745799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refers to a single character or symbol, basically anything you’ll find on your keyboard.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defined by using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single quotation marks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 ‘d’  ‘X’  ‘#’  ‘€’  ‘2’</a:t>
            </a: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DA6B6-9698-4977-BBC8-FF58356CC46D}"/>
              </a:ext>
            </a:extLst>
          </p:cNvPr>
          <p:cNvSpPr txBox="1"/>
          <p:nvPr/>
        </p:nvSpPr>
        <p:spPr>
          <a:xfrm>
            <a:off x="172827" y="2973906"/>
            <a:ext cx="11846348" cy="2135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often referred to as ASCII or non-ASCII (American Standard Code for Information Interchange). Basically, ASCII characters are those used most in English.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Thus, letters and symbols like ‘á’ ‘€’ ‘ü’ are non-ASCII (or non-standard ASCII). ASCII is a way that symbols are encoded (assigned numbers) in order to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perform computations with text.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FD8794-1E8E-4B0C-B41E-FC333DBC5C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22274" b="25152"/>
          <a:stretch/>
        </p:blipFill>
        <p:spPr>
          <a:xfrm>
            <a:off x="5993675" y="4901683"/>
            <a:ext cx="5950085" cy="76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70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149896"/>
            <a:ext cx="41195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A21B00-482B-43A2-B03D-9F085A7A8A11}"/>
              </a:ext>
            </a:extLst>
          </p:cNvPr>
          <p:cNvSpPr txBox="1"/>
          <p:nvPr/>
        </p:nvSpPr>
        <p:spPr>
          <a:xfrm>
            <a:off x="4223208" y="149896"/>
            <a:ext cx="7968792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 of the best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features of Julia is the ease with which you can use special characters like Greek letters, currency symbols, emojis and more!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91524-E692-4AC6-953C-058DDAA14B8E}"/>
              </a:ext>
            </a:extLst>
          </p:cNvPr>
          <p:cNvSpPr txBox="1"/>
          <p:nvPr/>
        </p:nvSpPr>
        <p:spPr>
          <a:xfrm>
            <a:off x="257666" y="1617059"/>
            <a:ext cx="9678186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These special characters can be used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variable names too, adding a richness and improved interpretation to your code. So instead of calling a variable 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theta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you can use the symbol for theta instead, </a:t>
            </a:r>
            <a:r>
              <a:rPr lang="el-GR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θ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70B0A5-6264-4D76-8344-B91E6B7200D0}"/>
              </a:ext>
            </a:extLst>
          </p:cNvPr>
          <p:cNvSpPr txBox="1"/>
          <p:nvPr/>
        </p:nvSpPr>
        <p:spPr>
          <a:xfrm>
            <a:off x="821702" y="2984647"/>
            <a:ext cx="11370298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write these characters, use a backslash before the keyword and then press tab.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\epsilon + tab = </a:t>
            </a:r>
            <a:r>
              <a:rPr lang="el-G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ε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352B22-AB61-4156-8BE7-598BD33E03EE}"/>
              </a:ext>
            </a:extLst>
          </p:cNvPr>
          <p:cNvSpPr txBox="1"/>
          <p:nvPr/>
        </p:nvSpPr>
        <p:spPr>
          <a:xfrm>
            <a:off x="257666" y="3904245"/>
            <a:ext cx="11865204" cy="2549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α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º = 45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\alpha \degree,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an angle variable.</a:t>
            </a:r>
            <a:endParaRPr lang="en-IE" i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¥€ = 0.003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\yen \euro,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exchange rate variable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σ² = 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0.25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\sigma \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^2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 variance variable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☎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+352…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\:phone:,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 phone extension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4098" name="Picture 2" descr="Exploding Brain Mind Blown GIF - Exploding Brain Mind Blown Explosion -  Discover &amp;amp; Share GIFs">
            <a:extLst>
              <a:ext uri="{FF2B5EF4-FFF2-40B4-BE49-F238E27FC236}">
                <a16:creationId xmlns:a16="http://schemas.microsoft.com/office/drawing/2014/main" id="{03621240-9816-413D-89E2-731B97233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361" y="1061572"/>
            <a:ext cx="9244704" cy="519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5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4515439" y="78779"/>
            <a:ext cx="7343480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refers to a </a:t>
            </a:r>
            <a:r>
              <a:rPr lang="en-IE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of </a:t>
            </a:r>
            <a:r>
              <a:rPr lang="en-IE" sz="1800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defined by using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quotation marks, e.g.   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“This is a string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I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‘This is not a string’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F0A8B-1200-443C-A4D3-C970C859320C}"/>
              </a:ext>
            </a:extLst>
          </p:cNvPr>
          <p:cNvSpPr txBox="1"/>
          <p:nvPr/>
        </p:nvSpPr>
        <p:spPr>
          <a:xfrm>
            <a:off x="178102" y="1583159"/>
            <a:ext cx="10851259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include ASCII and non-ASCII characters together.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be any length. 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So,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“a”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 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but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‘a’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 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D84B86-22A0-4791-8535-3E15AE1A8680}"/>
              </a:ext>
            </a:extLst>
          </p:cNvPr>
          <p:cNvSpPr txBox="1"/>
          <p:nvPr/>
        </p:nvSpPr>
        <p:spPr>
          <a:xfrm>
            <a:off x="215809" y="2695289"/>
            <a:ext cx="9295836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made using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double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quotation marks allows you to span a string over </a:t>
            </a:r>
            <a:r>
              <a:rPr lang="en-IE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multiple lines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Alternatively, we can use the special Unicode 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symbol ‘\n’ for a new line.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	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“““This line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is split over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different lines”””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 the same as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“This line\n is split over\n different lines”</a:t>
            </a:r>
          </a:p>
        </p:txBody>
      </p:sp>
      <p:pic>
        <p:nvPicPr>
          <p:cNvPr id="14" name="Picture 13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EF38ACF8-F076-4BAA-87EB-1CA5C5090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179" y="3680267"/>
            <a:ext cx="3278631" cy="281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4515439" y="78779"/>
            <a:ext cx="7343480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can insert variables into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the dollar symbol ($). Thi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is very handy when you want to display specific information to the user.</a:t>
            </a:r>
            <a:endParaRPr lang="en-IE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C7A03-E035-4F55-BA71-CA02D34CEB4F}"/>
              </a:ext>
            </a:extLst>
          </p:cNvPr>
          <p:cNvSpPr txBox="1"/>
          <p:nvPr/>
        </p:nvSpPr>
        <p:spPr>
          <a:xfrm>
            <a:off x="904973" y="2146625"/>
            <a:ext cx="6288462" cy="3620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“Jeff”;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Greeting = “Hello, my name is 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print(Greeting)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Hello, my name is Jeff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“Beyoncé Knowles”;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MyJob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“Superstar”;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AboutMe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“I’m </a:t>
            </a:r>
            <a:r>
              <a:rPr lang="en-IE" sz="1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I’m a </a:t>
            </a:r>
            <a:r>
              <a:rPr lang="en-IE" sz="1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MyJob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AboutMe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I’m Beyoncé Knowles and I’m a Superstar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50" name="Picture 2" descr="Beyonce Wink GIF - Beyonce Wink Pout - Discover &amp;amp; Share GIFs">
            <a:extLst>
              <a:ext uri="{FF2B5EF4-FFF2-40B4-BE49-F238E27FC236}">
                <a16:creationId xmlns:a16="http://schemas.microsoft.com/office/drawing/2014/main" id="{6F4461D8-90E6-45ED-98A9-53DE9A4B7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077" y="3004236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8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822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084084" y="1008839"/>
            <a:ext cx="1047318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can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 combine strings together using an asterisk: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Julia&gt; a = “Wow, who would have thought”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b = “ this workshop would be </a:t>
            </a:r>
            <a:r>
              <a:rPr lang="en-IE" sz="16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soooo</a:t>
            </a: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good?”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c = a * b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print(c)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“Wow, who would have thought this workshop would be 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soooo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good?”</a:t>
            </a:r>
          </a:p>
        </p:txBody>
      </p:sp>
      <p:pic>
        <p:nvPicPr>
          <p:cNvPr id="3074" name="Picture 2" descr="Rainn Wilson Evil Laugh GIF - Rainn Wilson Evil Laugh Mwahaha - Discover &amp;amp;  Share GIFs">
            <a:extLst>
              <a:ext uri="{FF2B5EF4-FFF2-40B4-BE49-F238E27FC236}">
                <a16:creationId xmlns:a16="http://schemas.microsoft.com/office/drawing/2014/main" id="{B1C92A58-D2BF-45F3-A5CE-A3A6753AF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917" y="3929800"/>
            <a:ext cx="2734166" cy="273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67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102937" y="584775"/>
            <a:ext cx="10473180" cy="6220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the name suggests,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variables and items.</a:t>
            </a:r>
          </a:p>
          <a:p>
            <a:pPr>
              <a:lnSpc>
                <a:spcPct val="2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There are several types of collections that we will discuss:</a:t>
            </a:r>
          </a:p>
          <a:p>
            <a:pPr>
              <a:lnSpc>
                <a:spcPct val="2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Dictionaries</a:t>
            </a:r>
          </a:p>
          <a:p>
            <a:pPr>
              <a:lnSpc>
                <a:spcPct val="2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Graphic 2" descr="Shopping bag with solid fill">
            <a:extLst>
              <a:ext uri="{FF2B5EF4-FFF2-40B4-BE49-F238E27FC236}">
                <a16:creationId xmlns:a16="http://schemas.microsoft.com/office/drawing/2014/main" id="{7395A5E8-6B7D-4E14-9F4E-AEBEF8B26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3521" y="2733182"/>
            <a:ext cx="914400" cy="914400"/>
          </a:xfrm>
          <a:prstGeom prst="rect">
            <a:avLst/>
          </a:prstGeom>
        </p:spPr>
      </p:pic>
      <p:pic>
        <p:nvPicPr>
          <p:cNvPr id="5" name="Graphic 4" descr="Open book with solid fill">
            <a:extLst>
              <a:ext uri="{FF2B5EF4-FFF2-40B4-BE49-F238E27FC236}">
                <a16:creationId xmlns:a16="http://schemas.microsoft.com/office/drawing/2014/main" id="{82687F04-05A4-4DDE-965B-68FFD3DA6C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3843" y="5358825"/>
            <a:ext cx="914400" cy="914400"/>
          </a:xfrm>
          <a:prstGeom prst="rect">
            <a:avLst/>
          </a:prstGeom>
        </p:spPr>
      </p:pic>
      <p:pic>
        <p:nvPicPr>
          <p:cNvPr id="7" name="Graphic 6" descr="List with solid fill">
            <a:extLst>
              <a:ext uri="{FF2B5EF4-FFF2-40B4-BE49-F238E27FC236}">
                <a16:creationId xmlns:a16="http://schemas.microsoft.com/office/drawing/2014/main" id="{2CFE706D-7EE2-4EEC-A4D6-F3AB38A95B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42525" y="40060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50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Tuples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80681" y="151142"/>
            <a:ext cx="11621680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IE" sz="1800" b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an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ordered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series of variables 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immutable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their values and the order in which that appear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cannot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 changed.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consist of mixed types.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(value1, value2, value3, ...)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80681" y="3570047"/>
            <a:ext cx="11866775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(“Mam”, “Dad”, “Sister1”, “Sister2”, “Cat”, “Dog”, “Granny”)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Ages = (63.5, 65, 28.1, 26.7, 6.25, 3.9, 109)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Shopping = (“Apples”, 4, “Beers”, 6, “Washing-Up Liquid”, 1)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36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800" y="2234175"/>
            <a:ext cx="655402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Week 2: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 and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 &amp; 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101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96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Lists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265525" y="-56252"/>
            <a:ext cx="12011318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b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ordered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collections of variables 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 with </a:t>
            </a:r>
            <a:r>
              <a:rPr lang="en-IE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multiple dimensions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mutable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their values and the order in which that appear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 changed.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contain single variables, as well as </a:t>
            </a:r>
            <a:r>
              <a:rPr lang="en-IE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b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[item1, item2, item3, ...]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80681" y="2863034"/>
            <a:ext cx="11866775" cy="3949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6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[“Mam”, “Dad”, “Sister1”, “Sister2”, “Cat”, “Dog”, “Granny”]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Ages = [63.5, 65, 28, 26, 6, 3, 109]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Details = [</a:t>
            </a:r>
            <a:r>
              <a:rPr lang="en-IE" sz="16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Ages]	# 2-element array with subarrays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Details = cat(</a:t>
            </a:r>
            <a:r>
              <a:rPr lang="en-IE" sz="16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MyFamily,Ages,dims</a:t>
            </a: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=2)  # 7x2 two-dimensional array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7×2 Array{Any,2}: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"Mam"      63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"Dad"      63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"Sister1"  23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"Sister2"  26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"Cat"       5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"Dog"       2</a:t>
            </a:r>
          </a:p>
          <a:p>
            <a:pPr algn="ctr">
              <a:lnSpc>
                <a:spcPct val="150000"/>
              </a:lnSpc>
            </a:pPr>
            <a:r>
              <a:rPr lang="en-IE" sz="11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"Granny"   99</a:t>
            </a: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170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</a:t>
            </a:r>
            <a:r>
              <a:rPr lang="en-IE" sz="3200" b="1" dirty="0" err="1">
                <a:solidFill>
                  <a:srgbClr val="00FF00"/>
                </a:solidFill>
                <a:latin typeface="Consolas" panose="020B0609020204030204" pitchFamily="49" charset="0"/>
              </a:rPr>
              <a:t>Dicts</a:t>
            </a:r>
            <a:endParaRPr lang="en-IE" sz="32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265525" y="-56252"/>
            <a:ext cx="12011318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b="1" u="sng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(dictionaries)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collections of variables 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that are identified using a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keys must be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unique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but values attached to the keys may be the same. </a:t>
            </a:r>
          </a:p>
          <a:p>
            <a:pPr>
              <a:lnSpc>
                <a:spcPct val="150000"/>
              </a:lnSpc>
            </a:pP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unordered and can contain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even </a:t>
            </a:r>
            <a:r>
              <a:rPr lang="en-IE" i="1" u="sng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subdictionaries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(“Key1” =&gt; item1, “Key2” =&gt; item2, “Key3” =&gt; item3, ...)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62612" y="3429000"/>
            <a:ext cx="11866775" cy="329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dictionary contains members of a family, where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the member’s name, and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 each key is a tuple containing their age, eye colour, and whether they are vegan (true) or not (false)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(“Mam” =&gt; (63.5, “Green”, true), “Dad” =&gt; (65, “Blue”, false), “Sister1” =&gt; (28, 			“Blue”, true), “Dog” =&gt; (4, “Brown”, false))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dictionary contains EEG data from an experiment, where each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an EEG channel, and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associated with each key is an array containing the data in a long stream of numbers.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EEG_Data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(“C1” =&gt; [21.3,133.1,141.4,9.31,…], “C2” =&gt; [78.3,613.7,11.5,89.14,…], “C3” =&gt; […])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821853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4270343" y="619076"/>
            <a:ext cx="8012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Plotting in Julia is mainly done using the </a:t>
            </a:r>
            <a:r>
              <a:rPr lang="en-IE" sz="20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package (although there are others).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B90B4A-7780-4363-B28F-30AA73DA8A35}"/>
              </a:ext>
            </a:extLst>
          </p:cNvPr>
          <p:cNvSpPr txBox="1"/>
          <p:nvPr/>
        </p:nvSpPr>
        <p:spPr>
          <a:xfrm>
            <a:off x="0" y="0"/>
            <a:ext cx="449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in Julia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9A7535-BF0F-4ACF-A121-938E06F8E952}"/>
              </a:ext>
            </a:extLst>
          </p:cNvPr>
          <p:cNvSpPr txBox="1"/>
          <p:nvPr/>
        </p:nvSpPr>
        <p:spPr>
          <a:xfrm>
            <a:off x="4238768" y="1641440"/>
            <a:ext cx="77238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 functions and methods in 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provide the interface through which the user communicates to the plotting software under the hood, i.e. the backend.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4F1E1E-80A4-4BA3-B74C-44310B3798B5}"/>
              </a:ext>
            </a:extLst>
          </p:cNvPr>
          <p:cNvSpPr txBox="1"/>
          <p:nvPr/>
        </p:nvSpPr>
        <p:spPr>
          <a:xfrm>
            <a:off x="270544" y="3609492"/>
            <a:ext cx="653560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Like internet browsers, Julia has several plotting backends that fundamentally do the same thing, but with different appearance and features.</a:t>
            </a:r>
          </a:p>
        </p:txBody>
      </p:sp>
      <p:pic>
        <p:nvPicPr>
          <p:cNvPr id="1028" name="Picture 4" descr="Under hood car Images, Stock Photos &amp;amp; Vectors | Shutterstock">
            <a:extLst>
              <a:ext uri="{FF2B5EF4-FFF2-40B4-BE49-F238E27FC236}">
                <a16:creationId xmlns:a16="http://schemas.microsoft.com/office/drawing/2014/main" id="{F9A151CD-6154-422A-A5BA-3A0D96495C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07"/>
          <a:stretch/>
        </p:blipFill>
        <p:spPr bwMode="auto">
          <a:xfrm>
            <a:off x="383665" y="887402"/>
            <a:ext cx="3462470" cy="2202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E2D898-3DA4-4ACF-85F2-496DB566F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039" y="2943082"/>
            <a:ext cx="4664614" cy="373169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914277E-DFB9-4049-83F3-917A44633F8C}"/>
              </a:ext>
            </a:extLst>
          </p:cNvPr>
          <p:cNvSpPr txBox="1"/>
          <p:nvPr/>
        </p:nvSpPr>
        <p:spPr>
          <a:xfrm>
            <a:off x="126871" y="5052606"/>
            <a:ext cx="70991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The default backend is the GR backend, but we can also use </a:t>
            </a:r>
            <a:r>
              <a:rPr lang="en-IE" sz="18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Plotly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sz="18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PyPlot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 (which uses the syntax of matplotlib) and many others. The choice of plotting backend depends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 on speed, interactivity and appearance.</a:t>
            </a:r>
            <a:endParaRPr lang="en-IE" sz="1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734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2507531" y="1437588"/>
            <a:ext cx="7482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The Homework from last week was to install the ‘Plots’ package (and several others).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B90B4A-7780-4363-B28F-30AA73DA8A35}"/>
              </a:ext>
            </a:extLst>
          </p:cNvPr>
          <p:cNvSpPr txBox="1"/>
          <p:nvPr/>
        </p:nvSpPr>
        <p:spPr>
          <a:xfrm>
            <a:off x="0" y="0"/>
            <a:ext cx="29223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in Julia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BE6C01-F0E7-4966-B963-BB4576378FFA}"/>
              </a:ext>
            </a:extLst>
          </p:cNvPr>
          <p:cNvGrpSpPr/>
          <p:nvPr/>
        </p:nvGrpSpPr>
        <p:grpSpPr>
          <a:xfrm>
            <a:off x="2735346" y="3139125"/>
            <a:ext cx="7482039" cy="2891639"/>
            <a:chOff x="2735346" y="3139125"/>
            <a:chExt cx="7482039" cy="2891639"/>
          </a:xfrm>
        </p:grpSpPr>
        <p:pic>
          <p:nvPicPr>
            <p:cNvPr id="2" name="Picture 2" descr="How beloved actor Gene Wilder became an internet meme">
              <a:extLst>
                <a:ext uri="{FF2B5EF4-FFF2-40B4-BE49-F238E27FC236}">
                  <a16:creationId xmlns:a16="http://schemas.microsoft.com/office/drawing/2014/main" id="{507263E3-D55D-486A-986D-CB6EF457CE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8242" y="3139125"/>
              <a:ext cx="3041716" cy="22812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17978F-6A9E-459A-9DC2-C6B79A67D316}"/>
                </a:ext>
              </a:extLst>
            </p:cNvPr>
            <p:cNvSpPr txBox="1"/>
            <p:nvPr/>
          </p:nvSpPr>
          <p:spPr>
            <a:xfrm>
              <a:off x="2735346" y="5569099"/>
              <a:ext cx="74820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2400" b="1" dirty="0">
                  <a:solidFill>
                    <a:srgbClr val="FFFF00"/>
                  </a:solidFill>
                  <a:latin typeface="Consolas" panose="020B0609020204030204" pitchFamily="49" charset="0"/>
                </a:rPr>
                <a:t>Did you do your homework?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324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1422400" y="850872"/>
            <a:ext cx="9622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Like learning a real language, the only way to become fluent is to practice.</a:t>
            </a: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OK, let’s start writing some code!!!</a:t>
            </a:r>
          </a:p>
        </p:txBody>
      </p:sp>
      <p:pic>
        <p:nvPicPr>
          <p:cNvPr id="1026" name="Picture 2" descr="yourreactiongifs let&amp;#39;s do this gif | WiffleGif">
            <a:extLst>
              <a:ext uri="{FF2B5EF4-FFF2-40B4-BE49-F238E27FC236}">
                <a16:creationId xmlns:a16="http://schemas.microsoft.com/office/drawing/2014/main" id="{ADD6E700-BA5E-4E77-8B50-024944A32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510738"/>
            <a:ext cx="4762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3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95185" y="341077"/>
            <a:ext cx="65540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Week 2 Tutorial: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Understanding data types</a:t>
            </a:r>
          </a:p>
          <a:p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manipulation</a:t>
            </a:r>
          </a:p>
          <a:p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Creating collections</a:t>
            </a:r>
          </a:p>
          <a:p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practice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47402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113122" y="75586"/>
            <a:ext cx="3374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Overview of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3676454" y="75586"/>
            <a:ext cx="8402424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we create variables and collections, what we are creating are </a:t>
            </a:r>
            <a:r>
              <a:rPr lang="en-IE" b="1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items that must be stored (on RAM) in order to be called and reused.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1212D-D90F-4743-90F1-9ACD126E1E19}"/>
              </a:ext>
            </a:extLst>
          </p:cNvPr>
          <p:cNvSpPr txBox="1"/>
          <p:nvPr/>
        </p:nvSpPr>
        <p:spPr>
          <a:xfrm>
            <a:off x="113122" y="1525535"/>
            <a:ext cx="11753653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Objects can be a variables like a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 like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or </a:t>
            </a: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 even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structures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(we will cover these later).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54E6C-4BDF-45D1-8C0B-BF5D3DA880F5}"/>
              </a:ext>
            </a:extLst>
          </p:cNvPr>
          <p:cNvSpPr txBox="1"/>
          <p:nvPr/>
        </p:nvSpPr>
        <p:spPr>
          <a:xfrm>
            <a:off x="219174" y="3064715"/>
            <a:ext cx="7614500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Julia, a </a:t>
            </a:r>
            <a:r>
              <a:rPr lang="en-IE" b="1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ID is assigned to a variable when it is created. That way, the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the variable can change, but it remains the same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/entity.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when you call an object, Julia looks up the ID of that object and retrieves it in the computation.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 x = 32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 </a:t>
            </a:r>
            <a:r>
              <a:rPr lang="en-IE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objectid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0x7950fdde1890bf19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C27A31-D00F-4E31-A560-6EF21C249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772" y="3202469"/>
            <a:ext cx="3628088" cy="27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2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635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196850" y="883848"/>
            <a:ext cx="10737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When we write algorithms (our code recipes), we want to: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Fix errors as we go (AKA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debugging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),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Save our code to use again later,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Run our algorithms in one instant.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7C84E-33E3-483A-9737-FB6324AD8B6E}"/>
              </a:ext>
            </a:extLst>
          </p:cNvPr>
          <p:cNvSpPr txBox="1"/>
          <p:nvPr/>
        </p:nvSpPr>
        <p:spPr>
          <a:xfrm>
            <a:off x="3794789" y="3157041"/>
            <a:ext cx="831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The files in which we do this are text files with the extension ‘.</a:t>
            </a:r>
            <a:r>
              <a:rPr lang="en-IE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jl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E00BF-EA47-4C4E-9B5A-62C849A190AB}"/>
              </a:ext>
            </a:extLst>
          </p:cNvPr>
          <p:cNvSpPr txBox="1"/>
          <p:nvPr/>
        </p:nvSpPr>
        <p:spPr>
          <a:xfrm>
            <a:off x="196850" y="4691572"/>
            <a:ext cx="9723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We can run all the code in a Julia file by importing it.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AE1432-1EA1-4331-9F30-598B54967D72}"/>
              </a:ext>
            </a:extLst>
          </p:cNvPr>
          <p:cNvSpPr txBox="1"/>
          <p:nvPr/>
        </p:nvSpPr>
        <p:spPr>
          <a:xfrm>
            <a:off x="3593805" y="5810603"/>
            <a:ext cx="8786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When we import a file, we import all the stuff in that file into the </a:t>
            </a:r>
            <a:r>
              <a:rPr lang="en-IE" sz="24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current workspace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  <p:pic>
        <p:nvPicPr>
          <p:cNvPr id="13" name="Graphic 12" descr="Document outline">
            <a:extLst>
              <a:ext uri="{FF2B5EF4-FFF2-40B4-BE49-F238E27FC236}">
                <a16:creationId xmlns:a16="http://schemas.microsoft.com/office/drawing/2014/main" id="{5632E768-4456-46DA-A8B3-6C1F894C3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4789" y="66084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7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635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</a:t>
            </a:r>
          </a:p>
        </p:txBody>
      </p:sp>
      <p:pic>
        <p:nvPicPr>
          <p:cNvPr id="13" name="Graphic 12" descr="Document outline">
            <a:extLst>
              <a:ext uri="{FF2B5EF4-FFF2-40B4-BE49-F238E27FC236}">
                <a16:creationId xmlns:a16="http://schemas.microsoft.com/office/drawing/2014/main" id="{5632E768-4456-46DA-A8B3-6C1F894C3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5025" y="66710"/>
            <a:ext cx="621610" cy="6216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77DD9A-590C-467A-8B70-C54EB3F684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449"/>
          <a:stretch/>
        </p:blipFill>
        <p:spPr>
          <a:xfrm>
            <a:off x="1741856" y="786710"/>
            <a:ext cx="9324975" cy="3294321"/>
          </a:xfrm>
          <a:prstGeom prst="rect">
            <a:avLst/>
          </a:prstGeom>
          <a:ln w="12700">
            <a:solidFill>
              <a:srgbClr val="00FF00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1424763" y="4256986"/>
            <a:ext cx="97657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To load/import a Julia file, use the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include()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function.</a:t>
            </a:r>
          </a:p>
          <a:p>
            <a:pPr algn="ctr"/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e.g.	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include(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raw“C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:\\Users\\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MyPC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\\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MyHomework.jl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”))</a:t>
            </a:r>
          </a:p>
          <a:p>
            <a:pPr algn="ctr"/>
            <a:endParaRPr lang="en-IE" sz="24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The ‘raw’ prefix enables non-ASCII characters </a:t>
            </a:r>
            <a:b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in the search path, like é or ü</a:t>
            </a:r>
          </a:p>
        </p:txBody>
      </p:sp>
    </p:spTree>
    <p:extLst>
      <p:ext uri="{BB962C8B-B14F-4D97-AF65-F5344CB8AC3E}">
        <p14:creationId xmlns:p14="http://schemas.microsoft.com/office/powerpoint/2010/main" val="2972788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What are Modules?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2C4D0-C567-4D10-BBC4-EAA5398176CF}"/>
              </a:ext>
            </a:extLst>
          </p:cNvPr>
          <p:cNvSpPr txBox="1"/>
          <p:nvPr/>
        </p:nvSpPr>
        <p:spPr>
          <a:xfrm>
            <a:off x="266109" y="917629"/>
            <a:ext cx="8622710" cy="2249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Modules</a:t>
            </a:r>
            <a:r>
              <a:rPr lang="en-IE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are a neat way of organising your code across multiple files. We will discuss functions and methods later, but we’ll use them here to demonstrate.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52A3A1-B126-4056-974E-105F5C339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819" y="454172"/>
            <a:ext cx="2860158" cy="238346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F462601-8C43-4F62-A885-4E13CE3B83FA}"/>
              </a:ext>
            </a:extLst>
          </p:cNvPr>
          <p:cNvSpPr txBox="1"/>
          <p:nvPr/>
        </p:nvSpPr>
        <p:spPr>
          <a:xfrm>
            <a:off x="5514076" y="3301094"/>
            <a:ext cx="5724539" cy="2803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For example, let’s say we are working on a project to build a robot that’s only purpose is to bring you the butter when you sit at the table.</a:t>
            </a:r>
          </a:p>
        </p:txBody>
      </p:sp>
      <p:pic>
        <p:nvPicPr>
          <p:cNvPr id="1026" name="Picture 2" descr="Rick And Morty You Pass Butter GIFs | Tenor">
            <a:extLst>
              <a:ext uri="{FF2B5EF4-FFF2-40B4-BE49-F238E27FC236}">
                <a16:creationId xmlns:a16="http://schemas.microsoft.com/office/drawing/2014/main" id="{8C3C7011-7AAE-4E35-B01C-5127E574A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07" y="3510824"/>
            <a:ext cx="4439093" cy="2869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24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Creating Modules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462601-8C43-4F62-A885-4E13CE3B83FA}"/>
              </a:ext>
            </a:extLst>
          </p:cNvPr>
          <p:cNvSpPr txBox="1"/>
          <p:nvPr/>
        </p:nvSpPr>
        <p:spPr>
          <a:xfrm>
            <a:off x="159105" y="827842"/>
            <a:ext cx="7326216" cy="1427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This project will require us to write code for managing the robot’s movement, voice recognition, image (butter) recognition, and other functions.</a:t>
            </a:r>
          </a:p>
        </p:txBody>
      </p:sp>
      <p:pic>
        <p:nvPicPr>
          <p:cNvPr id="2050" name="Picture 2" descr="Best Butter Robot GIFs | Gfycat">
            <a:extLst>
              <a:ext uri="{FF2B5EF4-FFF2-40B4-BE49-F238E27FC236}">
                <a16:creationId xmlns:a16="http://schemas.microsoft.com/office/drawing/2014/main" id="{5068328A-D2FF-4426-8C8F-B143CD453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419" y="181511"/>
            <a:ext cx="3867090" cy="296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A66BBD-CAEA-4CEC-9EA6-01D0FFBB1C2E}"/>
              </a:ext>
            </a:extLst>
          </p:cNvPr>
          <p:cNvSpPr txBox="1"/>
          <p:nvPr/>
        </p:nvSpPr>
        <p:spPr>
          <a:xfrm>
            <a:off x="79552" y="2432334"/>
            <a:ext cx="12032896" cy="1427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Putting code for movement control functions in the same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file as voice recognition is messy. Instead, we can create a module and connect our project algorithms by a project name.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A0773-BB01-4F1B-B185-54688E08EA4F}"/>
              </a:ext>
            </a:extLst>
          </p:cNvPr>
          <p:cNvSpPr txBox="1"/>
          <p:nvPr/>
        </p:nvSpPr>
        <p:spPr>
          <a:xfrm>
            <a:off x="159105" y="4393485"/>
            <a:ext cx="2743583" cy="2351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To do this, in the files for each job we specify a module called “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Butter_Robot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C51770-446E-4328-B562-A40E0093E145}"/>
              </a:ext>
            </a:extLst>
          </p:cNvPr>
          <p:cNvGrpSpPr/>
          <p:nvPr/>
        </p:nvGrpSpPr>
        <p:grpSpPr>
          <a:xfrm>
            <a:off x="3184593" y="3971382"/>
            <a:ext cx="2795297" cy="2599539"/>
            <a:chOff x="3822213" y="3971382"/>
            <a:chExt cx="2955851" cy="259953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0D531E-A1F9-413F-A382-02D6B8F8D71C}"/>
                </a:ext>
              </a:extLst>
            </p:cNvPr>
            <p:cNvSpPr/>
            <p:nvPr/>
          </p:nvSpPr>
          <p:spPr>
            <a:xfrm>
              <a:off x="3822213" y="4506556"/>
              <a:ext cx="2955851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400" b="1"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400" b="1" dirty="0" err="1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using  </a:t>
              </a:r>
              <a:r>
                <a:rPr lang="en-IE" sz="14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LinearAlgebra</a:t>
              </a:r>
              <a:endPara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wheel ()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b="1"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488D6F-AB65-4F8C-AEF4-743450DECF81}"/>
                </a:ext>
              </a:extLst>
            </p:cNvPr>
            <p:cNvSpPr txBox="1"/>
            <p:nvPr/>
          </p:nvSpPr>
          <p:spPr>
            <a:xfrm>
              <a:off x="4417637" y="3971382"/>
              <a:ext cx="1930001" cy="42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6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6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Movement.jl</a:t>
              </a:r>
              <a:r>
                <a:rPr lang="en-IE" sz="16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3224120-3CC6-4701-8AFC-7FCF0CC77D28}"/>
              </a:ext>
            </a:extLst>
          </p:cNvPr>
          <p:cNvSpPr txBox="1"/>
          <p:nvPr/>
        </p:nvSpPr>
        <p:spPr>
          <a:xfrm>
            <a:off x="6811536" y="3971382"/>
            <a:ext cx="1648957" cy="42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“</a:t>
            </a:r>
            <a:r>
              <a:rPr lang="en-IE" sz="1600" dirty="0" err="1">
                <a:solidFill>
                  <a:srgbClr val="FFFF00"/>
                </a:solidFill>
                <a:latin typeface="Consolas" panose="020B0609020204030204" pitchFamily="49" charset="0"/>
              </a:rPr>
              <a:t>VoiceRec.jl</a:t>
            </a: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4CF5B1-DD0F-44E2-88C0-A61FA829DFD5}"/>
              </a:ext>
            </a:extLst>
          </p:cNvPr>
          <p:cNvSpPr txBox="1"/>
          <p:nvPr/>
        </p:nvSpPr>
        <p:spPr>
          <a:xfrm>
            <a:off x="9866951" y="3971382"/>
            <a:ext cx="1648957" cy="42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“</a:t>
            </a:r>
            <a:r>
              <a:rPr lang="en-IE" sz="1600" dirty="0" err="1">
                <a:solidFill>
                  <a:srgbClr val="FFFF00"/>
                </a:solidFill>
                <a:latin typeface="Consolas" panose="020B0609020204030204" pitchFamily="49" charset="0"/>
              </a:rPr>
              <a:t>ImageRec.jl</a:t>
            </a: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E752D7-A66B-46D6-BDA9-CA1CBAEA1565}"/>
              </a:ext>
            </a:extLst>
          </p:cNvPr>
          <p:cNvSpPr/>
          <p:nvPr/>
        </p:nvSpPr>
        <p:spPr>
          <a:xfrm>
            <a:off x="6264224" y="4504641"/>
            <a:ext cx="2743583" cy="206436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 </a:t>
            </a:r>
            <a:r>
              <a:rPr lang="en-IE" sz="1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Butter_Robot</a:t>
            </a:r>
            <a:endParaRPr lang="en-IE" sz="14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using  Recorder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function listen ()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end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3595017-DEDB-45F9-A01E-014B993BA968}"/>
              </a:ext>
            </a:extLst>
          </p:cNvPr>
          <p:cNvSpPr/>
          <p:nvPr/>
        </p:nvSpPr>
        <p:spPr>
          <a:xfrm>
            <a:off x="9292141" y="4504641"/>
            <a:ext cx="2740754" cy="206436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 </a:t>
            </a:r>
            <a:r>
              <a:rPr lang="en-IE" sz="1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Butter_Robot</a:t>
            </a:r>
            <a:endParaRPr lang="en-IE" sz="14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using  </a:t>
            </a:r>
            <a:r>
              <a:rPr lang="en-IE" sz="14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ComputerVision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function camera ()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end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141668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Creating Modules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A0773-BB01-4F1B-B185-54688E08EA4F}"/>
              </a:ext>
            </a:extLst>
          </p:cNvPr>
          <p:cNvSpPr txBox="1"/>
          <p:nvPr/>
        </p:nvSpPr>
        <p:spPr>
          <a:xfrm>
            <a:off x="117886" y="1088059"/>
            <a:ext cx="4294625" cy="2351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Now, when we include these files in our workspace, we can access the functions in each file with the prefix “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Butter_Robot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B7763A-8616-4E62-B5F7-882FD3CAAD93}"/>
              </a:ext>
            </a:extLst>
          </p:cNvPr>
          <p:cNvGrpSpPr/>
          <p:nvPr/>
        </p:nvGrpSpPr>
        <p:grpSpPr>
          <a:xfrm>
            <a:off x="4412512" y="707186"/>
            <a:ext cx="7530997" cy="2243349"/>
            <a:chOff x="3822214" y="3971382"/>
            <a:chExt cx="8131927" cy="259953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BC51770-446E-4328-B562-A40E0093E145}"/>
                </a:ext>
              </a:extLst>
            </p:cNvPr>
            <p:cNvGrpSpPr/>
            <p:nvPr/>
          </p:nvGrpSpPr>
          <p:grpSpPr>
            <a:xfrm>
              <a:off x="3822214" y="3971382"/>
              <a:ext cx="2525424" cy="2599539"/>
              <a:chOff x="3822213" y="3971382"/>
              <a:chExt cx="2955851" cy="259953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90D531E-A1F9-413F-A382-02D6B8F8D71C}"/>
                  </a:ext>
                </a:extLst>
              </p:cNvPr>
              <p:cNvSpPr/>
              <p:nvPr/>
            </p:nvSpPr>
            <p:spPr>
              <a:xfrm>
                <a:off x="3822213" y="4506556"/>
                <a:ext cx="2955851" cy="2064365"/>
              </a:xfrm>
              <a:prstGeom prst="rect">
                <a:avLst/>
              </a:prstGeom>
              <a:noFill/>
              <a:ln>
                <a:solidFill>
                  <a:srgbClr val="00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module  </a:t>
                </a:r>
                <a:r>
                  <a:rPr lang="en-IE" sz="1200" dirty="0" err="1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Butter_Robot</a:t>
                </a:r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using  </a:t>
                </a:r>
                <a:r>
                  <a:rPr lang="en-IE" sz="1200" dirty="0" err="1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LinearAlgebra</a:t>
                </a:r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function wheel ()</a:t>
                </a: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  …</a:t>
                </a: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end</a:t>
                </a: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end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6488D6F-AB65-4F8C-AEF4-743450DECF81}"/>
                  </a:ext>
                </a:extLst>
              </p:cNvPr>
              <p:cNvSpPr txBox="1"/>
              <p:nvPr/>
            </p:nvSpPr>
            <p:spPr>
              <a:xfrm>
                <a:off x="4417637" y="3971382"/>
                <a:ext cx="1930001" cy="441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E" sz="1400" dirty="0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“</a:t>
                </a:r>
                <a:r>
                  <a:rPr lang="en-IE" sz="1400" dirty="0" err="1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Movement.jl</a:t>
                </a:r>
                <a:r>
                  <a:rPr lang="en-IE" sz="1400" dirty="0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”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224120-3CC6-4701-8AFC-7FCF0CC77D28}"/>
                </a:ext>
              </a:extLst>
            </p:cNvPr>
            <p:cNvSpPr txBox="1"/>
            <p:nvPr/>
          </p:nvSpPr>
          <p:spPr>
            <a:xfrm>
              <a:off x="7098942" y="3971382"/>
              <a:ext cx="1648957" cy="44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4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VoiceRec.jl</a:t>
              </a: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4CF5B1-DD0F-44E2-88C0-A61FA829DFD5}"/>
                </a:ext>
              </a:extLst>
            </p:cNvPr>
            <p:cNvSpPr txBox="1"/>
            <p:nvPr/>
          </p:nvSpPr>
          <p:spPr>
            <a:xfrm>
              <a:off x="9866951" y="3971382"/>
              <a:ext cx="1648957" cy="44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4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ImageRec.jl</a:t>
              </a: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2E752D7-A66B-46D6-BDA9-CA1CBAEA1565}"/>
                </a:ext>
              </a:extLst>
            </p:cNvPr>
            <p:cNvSpPr/>
            <p:nvPr/>
          </p:nvSpPr>
          <p:spPr>
            <a:xfrm>
              <a:off x="6621388" y="4504642"/>
              <a:ext cx="2525424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using  Recorder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listen ()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3595017-DEDB-45F9-A01E-014B993BA968}"/>
                </a:ext>
              </a:extLst>
            </p:cNvPr>
            <p:cNvSpPr/>
            <p:nvPr/>
          </p:nvSpPr>
          <p:spPr>
            <a:xfrm>
              <a:off x="9428717" y="4504641"/>
              <a:ext cx="2525424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using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ComputerVision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camera ()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5A9D52-C1E2-4E7B-AE9A-6EEA69E80934}"/>
              </a:ext>
            </a:extLst>
          </p:cNvPr>
          <p:cNvGrpSpPr/>
          <p:nvPr/>
        </p:nvGrpSpPr>
        <p:grpSpPr>
          <a:xfrm>
            <a:off x="8023578" y="3129366"/>
            <a:ext cx="3736032" cy="2893857"/>
            <a:chOff x="2704501" y="3194935"/>
            <a:chExt cx="3940847" cy="28938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F9F7919-C6B2-4333-AB19-0132D0E90BF5}"/>
                </a:ext>
              </a:extLst>
            </p:cNvPr>
            <p:cNvSpPr txBox="1"/>
            <p:nvPr/>
          </p:nvSpPr>
          <p:spPr>
            <a:xfrm>
              <a:off x="2704501" y="3780468"/>
              <a:ext cx="3940847" cy="2308324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Movement.jl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VoiceRec.jl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ImageRec.jl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Butter_Robot.wheel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Butter_Robot.listen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Butter_Robot.camera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6C9304-F920-4402-940A-10DFC77EE374}"/>
                </a:ext>
              </a:extLst>
            </p:cNvPr>
            <p:cNvSpPr txBox="1"/>
            <p:nvPr/>
          </p:nvSpPr>
          <p:spPr>
            <a:xfrm>
              <a:off x="4182478" y="3194935"/>
              <a:ext cx="931193" cy="504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2000" b="1" dirty="0">
                  <a:solidFill>
                    <a:srgbClr val="FFFF00"/>
                  </a:solidFill>
                  <a:latin typeface="Consolas" panose="020B0609020204030204" pitchFamily="49" charset="0"/>
                </a:rPr>
                <a:t>REPL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2A68D24-768D-4931-AE28-23E0A2F824ED}"/>
              </a:ext>
            </a:extLst>
          </p:cNvPr>
          <p:cNvSpPr txBox="1"/>
          <p:nvPr/>
        </p:nvSpPr>
        <p:spPr>
          <a:xfrm>
            <a:off x="117885" y="3444596"/>
            <a:ext cx="8622078" cy="3274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There is more to modules than this, but will revisit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this subject later. Here we just demonstrate how we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can group our code into modules that are related.</a:t>
            </a:r>
          </a:p>
          <a:p>
            <a:pPr>
              <a:lnSpc>
                <a:spcPct val="150000"/>
              </a:lnSpc>
            </a:pP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More info: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docs.julialang.org/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en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/v1/manual/modules/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en.wikibooks.org/wiki/Introducing_Julia/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Modules_and_packages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598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76C06B1-9A6B-4060-A845-3443CCB5E0E8}"/>
              </a:ext>
            </a:extLst>
          </p:cNvPr>
          <p:cNvSpPr txBox="1"/>
          <p:nvPr/>
        </p:nvSpPr>
        <p:spPr>
          <a:xfrm>
            <a:off x="3783679" y="-9579"/>
            <a:ext cx="8278100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types are like parts of speech.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They obey subtle rules and in order to use the language properly,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 have to know the rules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130221" y="54321"/>
            <a:ext cx="32050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30221" y="1589000"/>
            <a:ext cx="8807755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Numeric data types follow a hierarchy as shown here.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311328" y="2257700"/>
            <a:ext cx="11577005" cy="4205606"/>
          </a:xfrm>
          <a:prstGeom prst="rect">
            <a:avLst/>
          </a:prstGeom>
        </p:spPr>
      </p:pic>
      <p:pic>
        <p:nvPicPr>
          <p:cNvPr id="1026" name="Picture 2" descr="Understand Nothing GIF | Gfycat">
            <a:extLst>
              <a:ext uri="{FF2B5EF4-FFF2-40B4-BE49-F238E27FC236}">
                <a16:creationId xmlns:a16="http://schemas.microsoft.com/office/drawing/2014/main" id="{A694FAA2-3CE5-4A6A-B350-7907C24E5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2" y="2422148"/>
            <a:ext cx="3470400" cy="1742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17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-4151" y="686126"/>
            <a:ext cx="5759302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are numbers that represent whole numbers, both positive and negative. Unsigned integers (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are only positive integers. </a:t>
            </a:r>
          </a:p>
          <a:p>
            <a:pPr>
              <a:lnSpc>
                <a:spcPct val="150000"/>
              </a:lnSpc>
            </a:pPr>
            <a:endParaRPr lang="en-IE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number in the type name corresponds to the number of bits needed to represent that number. For example: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UInt8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represents 256 numbers (0 –&gt; 255), as 256 = 2</a:t>
            </a:r>
            <a:r>
              <a:rPr lang="en-IE" sz="1600" baseline="30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11111111.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Int32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types represent 4294967296 numbers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(-2147483648 -&gt; 2147483647) as 4294967296 = 2^32.</a:t>
            </a:r>
          </a:p>
          <a:p>
            <a:pPr>
              <a:lnSpc>
                <a:spcPct val="150000"/>
              </a:lnSpc>
            </a:pPr>
            <a:endParaRPr lang="en-IE" sz="1600" b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 represent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values, used in programming for yes/no conditions.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5252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AFC976-1927-42C2-9F47-59A650464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151" y="305198"/>
            <a:ext cx="6319700" cy="563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6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1709</TotalTime>
  <Words>2790</Words>
  <Application>Microsoft Office PowerPoint</Application>
  <PresentationFormat>Widescreen</PresentationFormat>
  <Paragraphs>322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Courier New</vt:lpstr>
      <vt:lpstr>MV Boli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Flood</dc:creator>
  <cp:lastModifiedBy>Matthew Flood</cp:lastModifiedBy>
  <cp:revision>78</cp:revision>
  <dcterms:created xsi:type="dcterms:W3CDTF">2022-01-24T18:53:22Z</dcterms:created>
  <dcterms:modified xsi:type="dcterms:W3CDTF">2022-03-07T19:47:39Z</dcterms:modified>
</cp:coreProperties>
</file>

<file path=docProps/thumbnail.jpeg>
</file>